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1" r:id="rId4"/>
    <p:sldId id="265" r:id="rId5"/>
    <p:sldId id="267" r:id="rId6"/>
    <p:sldId id="268" r:id="rId7"/>
    <p:sldId id="258" r:id="rId8"/>
    <p:sldId id="271" r:id="rId9"/>
    <p:sldId id="274" r:id="rId10"/>
    <p:sldId id="262" r:id="rId11"/>
    <p:sldId id="276" r:id="rId12"/>
    <p:sldId id="277" r:id="rId13"/>
    <p:sldId id="279" r:id="rId14"/>
    <p:sldId id="280" r:id="rId15"/>
    <p:sldId id="281" r:id="rId16"/>
    <p:sldId id="286" r:id="rId17"/>
    <p:sldId id="283" r:id="rId18"/>
    <p:sldId id="284" r:id="rId19"/>
    <p:sldId id="285" r:id="rId20"/>
    <p:sldId id="272" r:id="rId21"/>
    <p:sldId id="287" r:id="rId22"/>
    <p:sldId id="264" r:id="rId23"/>
    <p:sldId id="289" r:id="rId24"/>
    <p:sldId id="269" r:id="rId25"/>
    <p:sldId id="28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60"/>
    <p:restoredTop sz="94663"/>
  </p:normalViewPr>
  <p:slideViewPr>
    <p:cSldViewPr snapToGrid="0" snapToObjects="1">
      <p:cViewPr varScale="1">
        <p:scale>
          <a:sx n="111" d="100"/>
          <a:sy n="111" d="100"/>
        </p:scale>
        <p:origin x="23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ummonholmes/mlp-pandas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C946AC-2072-4946-A2B8-39F09D094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48C8C8-F348-4D00-852A-26DD9EBC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55"/>
          <a:stretch/>
        </p:blipFill>
        <p:spPr>
          <a:xfrm>
            <a:off x="0" y="0"/>
            <a:ext cx="6026763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E4C92D-9778-2C4F-989C-7C909D91A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876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Artificial Neural Networks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ED4904-BD4F-0F4E-8FE7-4B444AC90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876" y="4851399"/>
            <a:ext cx="4513792" cy="91440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Shane Kimble</a:t>
            </a:r>
          </a:p>
        </p:txBody>
      </p:sp>
      <p:sp useBgFill="1">
        <p:nvSpPr>
          <p:cNvPr id="13" name="Freeform 5">
            <a:extLst>
              <a:ext uri="{FF2B5EF4-FFF2-40B4-BE49-F238E27FC236}">
                <a16:creationId xmlns:a16="http://schemas.microsoft.com/office/drawing/2014/main" id="{559FD8B5-8CC4-4CFE-BD2A-1216B1F2C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ECF13F4-3D2A-4F2E-9BBD-3038670D2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660E16-DCC0-4B6C-8E84-4C292580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9130F79-611E-4458-B53E-36A25721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A78691-46E9-469A-921B-9D16933E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A4AA196-3090-4283-ADF0-893F81085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D33794-9D71-4B08-AE11-8B589EFBA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8AFBF0E-867E-4181-93DF-9A13F334B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EA8258-0459-4037-BABC-B1A0A5D70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8BB355F-363A-4046-90AF-3DDB7AA18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9334308-B9EC-41CF-8B6C-23FB134BA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781133-0656-4918-BE6A-703C148ED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B4F93AD-8044-447B-8CAC-8A0697160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A78689-5B7A-4420-A3DC-0EA081583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09CC934-4D78-4334-8B7F-4D0C13D6C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8DA411-6F43-42CF-8A08-B2871E382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417563A-04A5-4952-AA6D-E503558C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A41B232-E630-4AC7-9A97-763529D70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BA1A2-F7BA-4FB5-AD0A-A4DBBCF6F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EA99E51-908F-4D65-AC2B-A8E75A1FE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2D126B-7D1C-4D2C-97D5-2D8C686B7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4B20164-1C4E-4FA3-A2E5-389E74077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4E7AD9-228F-47CD-A598-CB579B489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7D2B81A-6082-4668-8AA7-F2757C8EC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469BD5F-3BFE-4BA0-A24F-7F80A73B8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24D532A-F49F-4BB9-AAA6-8B2B89CB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B2224AE-40A4-483D-991E-9490A01B7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D3DE117-F3FA-4657-B4A7-40DE41238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5EA1EB-1126-463C-AD87-4FB126C6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336723-7646-4B25-9EE9-519CC8334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52B6D8B-5579-4262-9376-B702382B0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07893BD-D1AE-48C1-91A9-D47879376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C6FEEA5-8E66-4C31-92AD-01305FF4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3E18335-591C-4354-9390-DD371BB3F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51098D0-C2B4-4D61-92D5-C81DDBDA2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EACD9C3-3E01-47CF-BC68-BDAE22E30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0A5C950-6480-44E0-9D50-F193147D5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68F1BDE-24EB-4308-AB69-F353C8598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83E12EF-845B-41E6-BA82-F6CD46C0F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646EE72-4D70-46B4-B655-74722AAC2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2BB073B-89FD-4B47-814B-A8EE7A1EE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EE25488-63A9-43E5-A03F-2E628C3B2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BE7FDEE-BD70-4D8F-B5CE-4D03F1D00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039673A-8522-4BFC-B8B2-7F2FEAED4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7AB08C4-AF01-4D1D-90EA-A4113CFF9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C8E7B06-FF45-4365-9DF4-E8E315A5B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8F00765-F5EC-427C-A7A1-CDFA0406F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FE1EF8A-C81D-4879-9142-3697CA0BC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80C0B62-6F07-4DD2-B308-F3C29F29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9C7C8CB-2D13-4138-B3C1-B78EC19B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EB1BC7E-04BC-423C-843D-7C149C25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BA62C3-B17C-4AD0-B585-1C42ED74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B6F8BD1-22F9-4EE2-93C7-F859F3B99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173F2AA-33AE-4A43-AFA9-50C60D6F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6339DB1-5BB0-42C5-B12D-7555AD403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413BF1A-CE02-41EB-8977-EBE39AE0D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899680C-3DC7-4B71-8D34-7EE8306FE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3B57EA5-419A-4EE0-BB93-356B12F6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7A79B15-73B1-417F-A985-25FBC893F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66DE9DC-92E2-44D8-B7D0-D1295DD8F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9A1F3CD-685D-4541-8715-91E39B1E2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63E90F9-BD80-4805-A68E-CA56D5249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014402D-979B-4D18-9E85-4D8F6C986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A04AE49-4B0B-4908-B1DB-480F568D2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293E6AC-4EF0-4B88-AC7E-BCB112010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344B49D-AFCD-4426-AC08-F3128282C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3B776AB-0884-47E4-AC8D-69A19A610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1EC5397-87DB-4803-855B-44DFE9BBB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8EF0075-59DA-4C16-BF01-C65EE2DD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ABF3642-CC62-4EA5-8A59-1AFF97A56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7715913-AE6D-4FFC-A6EC-E7EE027D2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6B78CB6-17D0-445E-A523-FD18D3BE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83E7655-41DA-4DFA-9DEC-FD37064F0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E953697-F897-4DE0-B735-80C721129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C7CED19-0566-4D81-A59A-5A3561F1B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E247A59-B18F-4331-BC8D-07C3DA5E8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1C3132-6A07-4EB5-A00C-2176067C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067D677-3FA9-4187-B1CA-F6298A917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2E9FC80-B3E8-47CE-862C-9F6E9E598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383F3C-A57C-472A-9E05-CCD8A4F8E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534D376-6ABA-4DF9-BBEA-EB5A88180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CA88C83-D5ED-2943-9324-140FFD7BC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001" y="1853490"/>
            <a:ext cx="3686910" cy="43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69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7C6A-E3EE-4B4D-B639-C1A61FB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Single Layer Perceptron</a:t>
            </a:r>
            <a:endParaRPr lang="en-US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7BE38-C1E4-4246-A933-D1A0FE386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255" y="2142067"/>
            <a:ext cx="4099947" cy="3649133"/>
          </a:xfrm>
        </p:spPr>
        <p:txBody>
          <a:bodyPr>
            <a:normAutofit/>
          </a:bodyPr>
          <a:lstStyle/>
          <a:p>
            <a:r>
              <a:rPr lang="en-US" dirty="0"/>
              <a:t>The simplest ANN</a:t>
            </a:r>
          </a:p>
          <a:p>
            <a:r>
              <a:rPr lang="en-US" dirty="0"/>
              <a:t>Feedforward – Push a sample straight through, predict, and learn from the miss amount</a:t>
            </a:r>
          </a:p>
          <a:p>
            <a:r>
              <a:rPr lang="en-US" dirty="0"/>
              <a:t>Example: classification of an object given height and width, as a bed, table, or chair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C688F-9FF3-2F42-AF8B-0A9502EDF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130" y="639098"/>
            <a:ext cx="3259250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B01641-6260-724E-BD8F-FF4C5CFB7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257" y="3522111"/>
            <a:ext cx="4272996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5503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D8FC4D-14AD-574F-8858-072690E0A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4958"/>
            <a:ext cx="10127192" cy="931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/>
              <a:t>1. Map INPUT and Output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883FE-A15C-CC48-8342-8650FEF75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67" y="1326161"/>
            <a:ext cx="5084232" cy="237687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B5A59CF-D554-3445-935D-5E29643F0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900" y="914141"/>
            <a:ext cx="5079999" cy="320091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0F4048-6816-BE4C-8AF1-2579061A2808}"/>
              </a:ext>
            </a:extLst>
          </p:cNvPr>
          <p:cNvSpPr/>
          <p:nvPr/>
        </p:nvSpPr>
        <p:spPr>
          <a:xfrm>
            <a:off x="922867" y="1326161"/>
            <a:ext cx="3220870" cy="548938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994150-0FE6-9741-9F31-F27DBCF3EA50}"/>
              </a:ext>
            </a:extLst>
          </p:cNvPr>
          <p:cNvSpPr/>
          <p:nvPr/>
        </p:nvSpPr>
        <p:spPr>
          <a:xfrm>
            <a:off x="6335259" y="1604005"/>
            <a:ext cx="783171" cy="1544412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868F51-1B67-4C44-8769-FDD29216ACD8}"/>
              </a:ext>
            </a:extLst>
          </p:cNvPr>
          <p:cNvSpPr/>
          <p:nvPr/>
        </p:nvSpPr>
        <p:spPr>
          <a:xfrm>
            <a:off x="4780344" y="1759352"/>
            <a:ext cx="1030147" cy="1669648"/>
          </a:xfrm>
          <a:prstGeom prst="rect">
            <a:avLst/>
          </a:prstGeom>
          <a:solidFill>
            <a:schemeClr val="accent3">
              <a:alpha val="41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2FD42E-B24E-6346-8819-CC5B83A59000}"/>
              </a:ext>
            </a:extLst>
          </p:cNvPr>
          <p:cNvSpPr/>
          <p:nvPr/>
        </p:nvSpPr>
        <p:spPr>
          <a:xfrm>
            <a:off x="7656676" y="1040275"/>
            <a:ext cx="783172" cy="2662764"/>
          </a:xfrm>
          <a:prstGeom prst="rect">
            <a:avLst/>
          </a:prstGeom>
          <a:solidFill>
            <a:schemeClr val="accent3">
              <a:alpha val="41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42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F5758A-7DE6-2C4C-8FA9-3C46730B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700" dirty="0"/>
              <a:t>2. Initialize Synapses as random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6E2AB-8A10-4C40-999F-AEC446554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273" y="643464"/>
            <a:ext cx="5719822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722EA2-E6B5-FD4D-9984-0EB4A6613D91}"/>
              </a:ext>
            </a:extLst>
          </p:cNvPr>
          <p:cNvSpPr/>
          <p:nvPr/>
        </p:nvSpPr>
        <p:spPr>
          <a:xfrm>
            <a:off x="4271058" y="1284790"/>
            <a:ext cx="659757" cy="2144210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97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D9AF5-D33C-5D4E-9D14-F46786163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3. Forward Propagation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092BE-4B51-E94B-9D87-44965090F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1260457"/>
            <a:ext cx="6897878" cy="434636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7DCA-FD98-2B4A-A004-A31D9305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dirty="0"/>
              <a:t>Define Activation Function For Output</a:t>
            </a:r>
          </a:p>
          <a:p>
            <a:pPr lvl="1"/>
            <a:r>
              <a:rPr lang="en-US" dirty="0"/>
              <a:t>For each output node, activate given certain a condition. </a:t>
            </a:r>
          </a:p>
          <a:p>
            <a:r>
              <a:rPr lang="en-US" dirty="0"/>
              <a:t>Common examples include an all-or-nothing threshold, or always activate and produce continuous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D2429A-F6E8-A544-A563-5F72293C67BA}"/>
              </a:ext>
            </a:extLst>
          </p:cNvPr>
          <p:cNvSpPr/>
          <p:nvPr/>
        </p:nvSpPr>
        <p:spPr>
          <a:xfrm>
            <a:off x="2812648" y="1736386"/>
            <a:ext cx="659757" cy="3148129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2276794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D0FF97-32A3-EE43-9D65-47FDC6BCD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100" dirty="0"/>
              <a:t>4. Forward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755F7-4CAF-4A49-822B-E2138B990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0271" y="4385732"/>
            <a:ext cx="3342968" cy="18282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cap="all" dirty="0"/>
              <a:t>Get the Dot Product (Matrix Multiplication)  of The Inputs and the Weights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8EF88-CFD4-D645-8990-659AE5340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0" y="1250875"/>
            <a:ext cx="6921364" cy="436116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509546-8864-5C43-81E7-14BC6DF4CF17}"/>
              </a:ext>
            </a:extLst>
          </p:cNvPr>
          <p:cNvSpPr/>
          <p:nvPr/>
        </p:nvSpPr>
        <p:spPr>
          <a:xfrm>
            <a:off x="1412110" y="2241521"/>
            <a:ext cx="1215343" cy="2144210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150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4902BB-4B9B-8B46-972A-9E3A655F4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100" dirty="0"/>
              <a:t>5. Forward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36302-5111-7446-9D07-4090B4CA4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0271" y="4385732"/>
            <a:ext cx="3342968" cy="18282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cap="all" dirty="0"/>
              <a:t>Activate the Output Neurons following multiplication of inputs and weights.  The activated neurons are the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80D6B-BFC1-4D46-9480-0B92FAEA9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0" y="1250875"/>
            <a:ext cx="6921364" cy="436116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B072-F963-4A45-921D-738C96FD733B}"/>
              </a:ext>
            </a:extLst>
          </p:cNvPr>
          <p:cNvSpPr/>
          <p:nvPr/>
        </p:nvSpPr>
        <p:spPr>
          <a:xfrm>
            <a:off x="2812648" y="1736386"/>
            <a:ext cx="659757" cy="3148129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3060035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20931D-B488-2F45-B871-C151D51D1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7" y="1756147"/>
            <a:ext cx="5076230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6. 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AD9E3-DE78-B147-89A7-10E54952B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77" y="4357159"/>
            <a:ext cx="5076230" cy="914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cap="all"/>
              <a:t>How off was the predicted output?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FCEB8-7754-3A49-9D6A-317F2D6DF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974" y="639098"/>
            <a:ext cx="4272996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438B34-3F8A-414F-99F7-DF17E554D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1" y="3593422"/>
            <a:ext cx="5454122" cy="2549802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26D126-F81F-F941-9021-DD5886555BFA}"/>
              </a:ext>
            </a:extLst>
          </p:cNvPr>
          <p:cNvSpPr/>
          <p:nvPr/>
        </p:nvSpPr>
        <p:spPr>
          <a:xfrm>
            <a:off x="8008853" y="847128"/>
            <a:ext cx="400361" cy="2144210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875542-F581-C44B-B9BE-27E4927A0DD1}"/>
              </a:ext>
            </a:extLst>
          </p:cNvPr>
          <p:cNvSpPr/>
          <p:nvPr/>
        </p:nvSpPr>
        <p:spPr>
          <a:xfrm>
            <a:off x="10234982" y="3593422"/>
            <a:ext cx="1313551" cy="2144210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A765F-C151-4D4E-BE8F-B5F519C698E2}"/>
              </a:ext>
            </a:extLst>
          </p:cNvPr>
          <p:cNvSpPr txBox="1"/>
          <p:nvPr/>
        </p:nvSpPr>
        <p:spPr>
          <a:xfrm>
            <a:off x="7658100" y="242504"/>
            <a:ext cx="34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061D7-5E31-1240-B6B2-1B39F412E0CC}"/>
              </a:ext>
            </a:extLst>
          </p:cNvPr>
          <p:cNvSpPr txBox="1"/>
          <p:nvPr/>
        </p:nvSpPr>
        <p:spPr>
          <a:xfrm>
            <a:off x="10449832" y="6220458"/>
            <a:ext cx="34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3808053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A9D150-8780-4E7E-9582-62253CDF5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BE68C-051F-4ADE-B021-315A596A4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4" y="4385732"/>
            <a:ext cx="4813437" cy="1838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cap="all" dirty="0"/>
              <a:t>Take the derivative of the activation function.  Call it activation function prime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88980-7187-2342-9D42-5C6066F87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606" y="1702880"/>
            <a:ext cx="5471927" cy="34478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B4963B-75CA-7647-909C-37A17BBE231E}"/>
              </a:ext>
            </a:extLst>
          </p:cNvPr>
          <p:cNvSpPr/>
          <p:nvPr/>
        </p:nvSpPr>
        <p:spPr>
          <a:xfrm>
            <a:off x="7809468" y="1702880"/>
            <a:ext cx="659757" cy="3148129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f’(x)</a:t>
            </a:r>
          </a:p>
        </p:txBody>
      </p:sp>
    </p:spTree>
    <p:extLst>
      <p:ext uri="{BB962C8B-B14F-4D97-AF65-F5344CB8AC3E}">
        <p14:creationId xmlns:p14="http://schemas.microsoft.com/office/powerpoint/2010/main" val="604898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8F2C2-7DA0-4011-8B18-B2A261EC9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/>
          </a:bodyPr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D062E-AEF0-49D2-ACDE-9740DA61B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255" y="2142067"/>
            <a:ext cx="4099947" cy="3649133"/>
          </a:xfrm>
        </p:spPr>
        <p:txBody>
          <a:bodyPr>
            <a:normAutofit/>
          </a:bodyPr>
          <a:lstStyle/>
          <a:p>
            <a:r>
              <a:rPr lang="en-US" dirty="0"/>
              <a:t>Re-activate the original output neurons with the prime activation function</a:t>
            </a:r>
          </a:p>
          <a:p>
            <a:pPr lvl="1"/>
            <a:r>
              <a:rPr lang="en-US" dirty="0"/>
              <a:t>Delta: Multiply this result by the miss amount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34238-4BCF-614D-9E02-3EA27602C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257" y="639098"/>
            <a:ext cx="4272996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4BC5FA-1E89-6942-93A7-98E72282F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694" y="3593422"/>
            <a:ext cx="5454122" cy="2549802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A5E94A-5256-524E-AC7D-B32FF1014E70}"/>
              </a:ext>
            </a:extLst>
          </p:cNvPr>
          <p:cNvSpPr/>
          <p:nvPr/>
        </p:nvSpPr>
        <p:spPr>
          <a:xfrm>
            <a:off x="10234982" y="3593422"/>
            <a:ext cx="1313551" cy="2144210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913F4E-EC7C-D449-A358-690E71B67E47}"/>
              </a:ext>
            </a:extLst>
          </p:cNvPr>
          <p:cNvSpPr txBox="1"/>
          <p:nvPr/>
        </p:nvSpPr>
        <p:spPr>
          <a:xfrm>
            <a:off x="7658100" y="242504"/>
            <a:ext cx="34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09204-1ED7-6240-9161-7679C6BAE86E}"/>
              </a:ext>
            </a:extLst>
          </p:cNvPr>
          <p:cNvSpPr txBox="1"/>
          <p:nvPr/>
        </p:nvSpPr>
        <p:spPr>
          <a:xfrm>
            <a:off x="10449832" y="6220458"/>
            <a:ext cx="347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029C55-50FC-6440-9BA0-9C3D5D4F7460}"/>
              </a:ext>
            </a:extLst>
          </p:cNvPr>
          <p:cNvSpPr/>
          <p:nvPr/>
        </p:nvSpPr>
        <p:spPr>
          <a:xfrm>
            <a:off x="7898103" y="639098"/>
            <a:ext cx="625411" cy="261674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f’(x)</a:t>
            </a:r>
          </a:p>
        </p:txBody>
      </p:sp>
    </p:spTree>
    <p:extLst>
      <p:ext uri="{BB962C8B-B14F-4D97-AF65-F5344CB8AC3E}">
        <p14:creationId xmlns:p14="http://schemas.microsoft.com/office/powerpoint/2010/main" val="783033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6F5F0-3255-4E73-B64A-F3C44724C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75D6E-23BD-4526-925C-2FEA9F358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Gradient (</a:t>
            </a:r>
            <a:r>
              <a:rPr lang="el-GR" dirty="0"/>
              <a:t>δ</a:t>
            </a:r>
            <a:r>
              <a:rPr lang="en-US" dirty="0"/>
              <a:t>Miss </a:t>
            </a:r>
            <a:r>
              <a:rPr lang="el-GR" dirty="0"/>
              <a:t>δ</a:t>
            </a:r>
            <a:r>
              <a:rPr lang="en-US" dirty="0"/>
              <a:t>Weights): Multiply the delta by the transpose of the previous layer (chain rule)</a:t>
            </a:r>
          </a:p>
          <a:p>
            <a:r>
              <a:rPr lang="en-US" dirty="0"/>
              <a:t>Adjust weights using this gradient</a:t>
            </a:r>
          </a:p>
          <a:p>
            <a:r>
              <a:rPr lang="en-US" dirty="0"/>
              <a:t>Repeat with more data, and predictive ability will increase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6C531-751C-4544-AD07-E5980BEA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427462"/>
            <a:ext cx="6095593" cy="384084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741305-EBBA-E94C-88A5-1A474F04EBF2}"/>
              </a:ext>
            </a:extLst>
          </p:cNvPr>
          <p:cNvSpPr/>
          <p:nvPr/>
        </p:nvSpPr>
        <p:spPr>
          <a:xfrm>
            <a:off x="5943600" y="1865041"/>
            <a:ext cx="473529" cy="2674302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68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080A-DB67-CF4F-AD3B-0FCBB8BF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87" y="1030288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Artificial Neural Network (ANN) - 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4857D-B1C1-41ED-B1B4-E3D6E3C7C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748C1-0DFD-7C4B-AA17-A015AB17D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187" y="2142067"/>
            <a:ext cx="4099947" cy="3649133"/>
          </a:xfrm>
        </p:spPr>
        <p:txBody>
          <a:bodyPr>
            <a:normAutofit/>
          </a:bodyPr>
          <a:lstStyle/>
          <a:p>
            <a:r>
              <a:rPr lang="en-US" dirty="0"/>
              <a:t>Model </a:t>
            </a:r>
            <a:r>
              <a:rPr lang="en-US" u="sng" dirty="0"/>
              <a:t>BASED ON</a:t>
            </a:r>
            <a:r>
              <a:rPr lang="en-US" dirty="0"/>
              <a:t> structure and functions of biological neural networks</a:t>
            </a:r>
          </a:p>
          <a:p>
            <a:r>
              <a:rPr lang="en-US" dirty="0"/>
              <a:t>Introduced in 1943 by Warren McCulloch and Walter Pitts</a:t>
            </a:r>
          </a:p>
          <a:p>
            <a:r>
              <a:rPr lang="en-US" dirty="0"/>
              <a:t>Are capable of supervised (Classification, Regression), unsupervised (Clustering/SOM), and reinforcement learning (Environmental Reward-Punish)</a:t>
            </a:r>
          </a:p>
          <a:p>
            <a:r>
              <a:rPr lang="en-US" dirty="0"/>
              <a:t>Copious amounts of linear algebra and calculus</a:t>
            </a:r>
          </a:p>
        </p:txBody>
      </p:sp>
      <p:sp>
        <p:nvSpPr>
          <p:cNvPr id="14" name="Rounded Rectangle 32">
            <a:extLst>
              <a:ext uri="{FF2B5EF4-FFF2-40B4-BE49-F238E27FC236}">
                <a16:creationId xmlns:a16="http://schemas.microsoft.com/office/drawing/2014/main" id="{E5A9FA1E-7A9B-4CDA-91BB-87575F63E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585" y="639097"/>
            <a:ext cx="5433751" cy="5575438"/>
          </a:xfrm>
          <a:prstGeom prst="roundRect">
            <a:avLst>
              <a:gd name="adj" fmla="val 344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2B94A-73EC-3944-A64F-5ECD3DD38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434" y="733077"/>
            <a:ext cx="3515453" cy="2636590"/>
          </a:xfrm>
          <a:prstGeom prst="roundRect">
            <a:avLst>
              <a:gd name="adj" fmla="val 4207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9A3081-66B7-6D4F-A52B-A3E894A28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524" y="3483966"/>
            <a:ext cx="4687271" cy="2636590"/>
          </a:xfrm>
          <a:prstGeom prst="roundRect">
            <a:avLst>
              <a:gd name="adj" fmla="val 4528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966769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E4A4CA-1B8D-2A48-A3F3-D0BD3A9BB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26653" b="206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5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7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5013EE-CF93-854C-BC02-347C3860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 err="1"/>
              <a:t>MultiLayER</a:t>
            </a:r>
            <a:r>
              <a:rPr lang="en-US" sz="4800" dirty="0"/>
              <a:t> Perceptron</a:t>
            </a:r>
          </a:p>
        </p:txBody>
      </p:sp>
    </p:spTree>
    <p:extLst>
      <p:ext uri="{BB962C8B-B14F-4D97-AF65-F5344CB8AC3E}">
        <p14:creationId xmlns:p14="http://schemas.microsoft.com/office/powerpoint/2010/main" val="2265111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4B364-7F69-1B48-8859-F86B80DDD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dirty="0" err="1"/>
              <a:t>MultiLayer</a:t>
            </a:r>
            <a:r>
              <a:rPr lang="en-US" dirty="0"/>
              <a:t> Perceptron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F5C8238-44D2-4B27-869C-AB25F441C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r>
              <a:rPr lang="en-US" dirty="0"/>
              <a:t>The process is nearly identical to the single layer perceptron ANN</a:t>
            </a:r>
          </a:p>
          <a:p>
            <a:r>
              <a:rPr lang="en-US" dirty="0"/>
              <a:t>One additional step to be aware of is during backpropagation, generating further deltas requires multiplying three variables: </a:t>
            </a:r>
          </a:p>
          <a:p>
            <a:pPr lvl="1"/>
            <a:r>
              <a:rPr lang="en-US" dirty="0"/>
              <a:t>The previous delta</a:t>
            </a:r>
          </a:p>
          <a:p>
            <a:pPr lvl="1"/>
            <a:r>
              <a:rPr lang="en-US" dirty="0"/>
              <a:t>The previous weights transposed</a:t>
            </a:r>
          </a:p>
          <a:p>
            <a:pPr lvl="1"/>
            <a:r>
              <a:rPr lang="en-US" dirty="0"/>
              <a:t>The previous layer of neurons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FF357F82-7934-A947-B16F-4A4DA5348B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3" r="23836" b="-2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1735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F72868-8680-FD40-ABB4-B121C9E58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4649A-E603-1444-8AC0-625475F57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92EA2-BBB5-9945-A269-2038A5CCC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dirty="0"/>
              <a:t>Great performance under the right conditions – Can pick up on complex, non-linear relationships</a:t>
            </a:r>
          </a:p>
          <a:p>
            <a:r>
              <a:rPr lang="en-US" dirty="0"/>
              <a:t>Fault tolerance – Incomplete data or inactivation of neurons doesn’t hinder output generation</a:t>
            </a:r>
          </a:p>
          <a:p>
            <a:r>
              <a:rPr lang="en-US" dirty="0"/>
              <a:t>Parallel processing – Can perform multiple jobs at the same time</a:t>
            </a:r>
          </a:p>
          <a:p>
            <a:r>
              <a:rPr lang="en-US" dirty="0"/>
              <a:t>Scalable – Understanding of data can grow with both model and data size</a:t>
            </a:r>
          </a:p>
          <a:p>
            <a:r>
              <a:rPr lang="en-US" dirty="0"/>
              <a:t>Strong academic activity and ongoing research</a:t>
            </a:r>
          </a:p>
        </p:txBody>
      </p:sp>
    </p:spTree>
    <p:extLst>
      <p:ext uri="{BB962C8B-B14F-4D97-AF65-F5344CB8AC3E}">
        <p14:creationId xmlns:p14="http://schemas.microsoft.com/office/powerpoint/2010/main" val="2669651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81EC89C-53B1-2E49-9739-1F8A5D4604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504C44-0F82-3B4E-A25B-D4B2C542E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96B1696-9FF4-4ADE-A1B9-85C10C33C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/>
              <a:t>Hard or impossible to interpret once trained (Black Box)</a:t>
            </a:r>
          </a:p>
          <a:p>
            <a:r>
              <a:rPr lang="en-US" dirty="0"/>
              <a:t>Structuring and tuning is unintuitive, and trial and error is often the only option</a:t>
            </a:r>
          </a:p>
          <a:p>
            <a:r>
              <a:rPr lang="en-US" dirty="0"/>
              <a:t>Not optimal for small datasets, or datasets that have lots of uncertainty</a:t>
            </a:r>
          </a:p>
          <a:p>
            <a:r>
              <a:rPr lang="en-US" dirty="0"/>
              <a:t>Often requires more powerful hardware</a:t>
            </a:r>
          </a:p>
          <a:p>
            <a:r>
              <a:rPr lang="en-US" dirty="0"/>
              <a:t>Prone to overfitting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430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76131-1787-EA4B-989B-3F59B2370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/>
          </a:blip>
          <a:srcRect b="74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E53A57-B765-714E-88EF-ABA5A2361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Should you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B1A12-5F42-D446-A5E7-5D0686873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/>
              <a:t>No:</a:t>
            </a:r>
          </a:p>
          <a:p>
            <a:pPr lvl="1"/>
            <a:r>
              <a:rPr lang="en-US" dirty="0"/>
              <a:t>If you want to know the most important variables contributing to a model’s predictions, ANNs should be ruled out</a:t>
            </a:r>
          </a:p>
          <a:p>
            <a:pPr lvl="1"/>
            <a:r>
              <a:rPr lang="en-US" dirty="0"/>
              <a:t>The problem of interest is probabilistic and requires a more statistical foundation.  Other models will often yield better performance</a:t>
            </a:r>
          </a:p>
          <a:p>
            <a:r>
              <a:rPr lang="en-US" dirty="0"/>
              <a:t>Yes:</a:t>
            </a:r>
          </a:p>
          <a:p>
            <a:pPr lvl="1"/>
            <a:r>
              <a:rPr lang="en-US" dirty="0"/>
              <a:t>The solution to the given problem is non-algorithmic – often best for problems that people are good at solving</a:t>
            </a:r>
          </a:p>
          <a:p>
            <a:pPr lvl="2"/>
            <a:r>
              <a:rPr lang="en-US" dirty="0"/>
              <a:t>You want the model to learn over time for a single sample, similar to a child.  An example is the entire history of an employee working at a company, then leaving – unlike looking at snapshots of time for the given employee</a:t>
            </a:r>
          </a:p>
          <a:p>
            <a:pPr lvl="1"/>
            <a:r>
              <a:rPr lang="en-US" dirty="0"/>
              <a:t>You want the best performance possible, have clean and labeled data, and a large quantity of records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779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A99352-ABA1-B148-8BF5-06FADADBD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C673F-16EF-5149-89C3-6AE244E82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88849-A2C9-5A4B-8E31-6B620EABF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dirty="0"/>
              <a:t>Check out my documented implementation of the ANN here:</a:t>
            </a:r>
          </a:p>
          <a:p>
            <a:pPr lvl="1"/>
            <a:r>
              <a:rPr lang="en-US" dirty="0">
                <a:hlinkClick r:id="rId5"/>
              </a:rPr>
              <a:t>https://github.com/summonholmes/mlp-pandas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591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4CF3-980E-5A4C-BD13-84AA96F9C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87" y="1030288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Common Misconceptions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04857D-B1C1-41ED-B1B4-E3D6E3C7C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A8E47-6528-724B-BFE0-E14CE900F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187" y="2142067"/>
            <a:ext cx="4099947" cy="36491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Artificial Neural Networks (ANNs) (</a:t>
            </a:r>
            <a:r>
              <a:rPr lang="en-US" i="1" dirty="0"/>
              <a:t>Currently</a:t>
            </a:r>
            <a:r>
              <a:rPr lang="en-US" dirty="0"/>
              <a:t>)</a:t>
            </a:r>
          </a:p>
          <a:p>
            <a:r>
              <a:rPr lang="en-US" dirty="0"/>
              <a:t>Are </a:t>
            </a:r>
            <a:r>
              <a:rPr lang="en-US" u="sng" dirty="0"/>
              <a:t>NOT</a:t>
            </a:r>
            <a:r>
              <a:rPr lang="en-US" dirty="0"/>
              <a:t> the end-all-be-all of Artificial Intelligence</a:t>
            </a:r>
          </a:p>
          <a:p>
            <a:r>
              <a:rPr lang="en-US" dirty="0"/>
              <a:t>Are </a:t>
            </a:r>
            <a:r>
              <a:rPr lang="en-US" u="sng" dirty="0"/>
              <a:t>NOWHERE</a:t>
            </a:r>
            <a:r>
              <a:rPr lang="en-US" dirty="0"/>
              <a:t> close to general human intelligence</a:t>
            </a:r>
          </a:p>
          <a:p>
            <a:r>
              <a:rPr lang="en-US" dirty="0"/>
              <a:t>Do </a:t>
            </a:r>
            <a:r>
              <a:rPr lang="en-US" u="sng" dirty="0"/>
              <a:t>NOT</a:t>
            </a:r>
            <a:r>
              <a:rPr lang="en-US" dirty="0"/>
              <a:t> mimic biological human brains</a:t>
            </a:r>
          </a:p>
          <a:p>
            <a:r>
              <a:rPr lang="en-US" dirty="0"/>
              <a:t>Do </a:t>
            </a:r>
            <a:r>
              <a:rPr lang="en-US" u="sng" dirty="0"/>
              <a:t>NOT</a:t>
            </a:r>
            <a:r>
              <a:rPr lang="en-US" dirty="0"/>
              <a:t> lead to Artificial Sentience</a:t>
            </a:r>
          </a:p>
          <a:p>
            <a:pPr marL="0" indent="0">
              <a:buNone/>
            </a:pPr>
            <a:r>
              <a:rPr lang="en-US" dirty="0"/>
              <a:t>The media makes ANNs appear far scarier than they actually are (technically and ethically)</a:t>
            </a:r>
          </a:p>
          <a:p>
            <a:endParaRPr lang="en-US" dirty="0"/>
          </a:p>
        </p:txBody>
      </p:sp>
      <p:sp>
        <p:nvSpPr>
          <p:cNvPr id="12" name="Rounded Rectangle 32">
            <a:extLst>
              <a:ext uri="{FF2B5EF4-FFF2-40B4-BE49-F238E27FC236}">
                <a16:creationId xmlns:a16="http://schemas.microsoft.com/office/drawing/2014/main" id="{E5A9FA1E-7A9B-4CDA-91BB-87575F63E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585" y="639097"/>
            <a:ext cx="5433751" cy="5575438"/>
          </a:xfrm>
          <a:prstGeom prst="roundRect">
            <a:avLst>
              <a:gd name="adj" fmla="val 344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A6BA6-7CF2-084C-BA63-7C2C6B567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871" y="733077"/>
            <a:ext cx="3920579" cy="2636590"/>
          </a:xfrm>
          <a:prstGeom prst="roundRect">
            <a:avLst>
              <a:gd name="adj" fmla="val 4207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8B77B7-58F6-0442-9F07-B9A374390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186" y="3483966"/>
            <a:ext cx="3949947" cy="2636590"/>
          </a:xfrm>
          <a:prstGeom prst="roundRect">
            <a:avLst>
              <a:gd name="adj" fmla="val 4528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104372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8F671-2760-134A-8F31-9052750EE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sz="2500"/>
              <a:t>Classification/Regression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BF0D5-669B-B243-8F12-182ED613C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Are we predicting a continuous number?  </a:t>
            </a:r>
            <a:r>
              <a:rPr lang="en-US" b="1" dirty="0"/>
              <a:t>Regression</a:t>
            </a:r>
          </a:p>
          <a:p>
            <a:pPr lvl="1"/>
            <a:r>
              <a:rPr lang="en-US" dirty="0"/>
              <a:t>Ex: Amount of calories</a:t>
            </a:r>
          </a:p>
          <a:p>
            <a:r>
              <a:rPr lang="en-US" dirty="0"/>
              <a:t>Are we predicted a categorical label?  </a:t>
            </a:r>
            <a:r>
              <a:rPr lang="en-US" b="1" dirty="0"/>
              <a:t>Classification</a:t>
            </a:r>
          </a:p>
          <a:p>
            <a:pPr lvl="1"/>
            <a:r>
              <a:rPr lang="en-US" dirty="0"/>
              <a:t>Ex: Healthy or Unhealthy</a:t>
            </a:r>
          </a:p>
          <a:p>
            <a:r>
              <a:rPr lang="en-US" dirty="0"/>
              <a:t>Both are sometimes applicable to the same problem</a:t>
            </a:r>
          </a:p>
          <a:p>
            <a:pPr lvl="1"/>
            <a:r>
              <a:rPr lang="en-US" dirty="0"/>
              <a:t>Ex: If over `A` calories and less than `B` amount of exercise, Unhealthy.  Else, Healthy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1DBC1-5C26-D843-84C5-1DDD139E8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823986"/>
            <a:ext cx="6095593" cy="304779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5455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A83BBE-A6C9-214C-A56C-20E8E34CD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4958"/>
            <a:ext cx="10127192" cy="931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Clustering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2D5494D-8136-4615-BFF4-ADBA2043C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399" y="5469474"/>
            <a:ext cx="7197726" cy="39792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1500" cap="all" dirty="0"/>
              <a:t>Grouping data with similar features and assigning labels.  Meaningful labels are often assigned by the people interpreting the clusters</a:t>
            </a: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96C754E0-3038-4873-8503-888F6B525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400" y="614085"/>
            <a:ext cx="3963077" cy="3794760"/>
          </a:xfrm>
          <a:prstGeom prst="roundRect">
            <a:avLst>
              <a:gd name="adj" fmla="val 531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5D7AA74-CD6B-2E46-9008-656CE2BA2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1149312"/>
            <a:ext cx="3729567" cy="2730575"/>
          </a:xfrm>
          <a:prstGeom prst="roundRect">
            <a:avLst>
              <a:gd name="adj" fmla="val 3441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18" name="Rounded Rectangle 19">
            <a:extLst>
              <a:ext uri="{FF2B5EF4-FFF2-40B4-BE49-F238E27FC236}">
                <a16:creationId xmlns:a16="http://schemas.microsoft.com/office/drawing/2014/main" id="{3D05F394-9398-4C4F-9B67-7C4CD43F8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5277" y="614085"/>
            <a:ext cx="6222323" cy="3794760"/>
          </a:xfrm>
          <a:prstGeom prst="roundRect">
            <a:avLst>
              <a:gd name="adj" fmla="val 531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03976-2750-064D-970F-46F48F04A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576" y="711200"/>
            <a:ext cx="5570347" cy="3606800"/>
          </a:xfrm>
          <a:prstGeom prst="roundRect">
            <a:avLst>
              <a:gd name="adj" fmla="val 3441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544370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A649D3-9D53-154E-A361-FCB66206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4958"/>
            <a:ext cx="10127192" cy="931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1778E-BE39-4347-A79E-7751C741D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399" y="5469474"/>
            <a:ext cx="7197726" cy="3979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cap="all" dirty="0"/>
              <a:t>Reward/Punishment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547203-DEB6-B64E-BEB8-965746455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67" y="1228548"/>
            <a:ext cx="3954610" cy="257210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67E2C1-712F-EF4F-9BDB-84F78C5A0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277" y="752620"/>
            <a:ext cx="6209622" cy="352396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5814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5AA88FA-FA9B-40A0-AB33-86E7729DA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B8E865-1438-F249-A160-484CC08A3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7" y="1756147"/>
            <a:ext cx="5076230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EA9AC-5ABB-6647-B3A5-8059BA7D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77" y="4357159"/>
            <a:ext cx="5076230" cy="914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cap="all" dirty="0"/>
              <a:t>Most Deep Learning Models are Based on Artificial Neural Networks</a:t>
            </a:r>
          </a:p>
          <a:p>
            <a:pPr marL="0" indent="0" algn="r">
              <a:buNone/>
            </a:pPr>
            <a:endParaRPr lang="en-US" cap="al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DFEE5-6F38-4C42-939C-FB1CED423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1" y="1524382"/>
            <a:ext cx="2638161" cy="1807140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913BAD-2B04-6743-AA8A-1B6579124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0371" y="2025632"/>
            <a:ext cx="2638161" cy="1305889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8A48B0-029D-1A4D-A329-ECCD1FB32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1" y="3522111"/>
            <a:ext cx="5454122" cy="2549802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2502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1FB0C7-A390-ED40-850A-21A3B8EB76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7394" b="3209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88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89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DAB442-E8DE-D045-937A-2D6C7F111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We’ll Cover only the First two 🤯</a:t>
            </a:r>
          </a:p>
        </p:txBody>
      </p:sp>
      <p:sp>
        <p:nvSpPr>
          <p:cNvPr id="190" name="Frame 189">
            <a:extLst>
              <a:ext uri="{FF2B5EF4-FFF2-40B4-BE49-F238E27FC236}">
                <a16:creationId xmlns:a16="http://schemas.microsoft.com/office/drawing/2014/main" id="{D9D8AC0E-0CE2-2E49-8DB3-B4012512037C}"/>
              </a:ext>
            </a:extLst>
          </p:cNvPr>
          <p:cNvSpPr/>
          <p:nvPr/>
        </p:nvSpPr>
        <p:spPr>
          <a:xfrm>
            <a:off x="2447993" y="944024"/>
            <a:ext cx="4346522" cy="191132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96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225471-7BEC-D84B-86FA-72860CC034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92" t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48AB15-6045-6149-9F5C-30962D588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Single Layer Perceptron</a:t>
            </a:r>
          </a:p>
        </p:txBody>
      </p:sp>
    </p:spTree>
    <p:extLst>
      <p:ext uri="{BB962C8B-B14F-4D97-AF65-F5344CB8AC3E}">
        <p14:creationId xmlns:p14="http://schemas.microsoft.com/office/powerpoint/2010/main" val="42443306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758</Words>
  <Application>Microsoft Macintosh PowerPoint</Application>
  <PresentationFormat>Widescreen</PresentationFormat>
  <Paragraphs>92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Celestial</vt:lpstr>
      <vt:lpstr>Artificial Neural Networks </vt:lpstr>
      <vt:lpstr>Artificial Neural Network (ANN) - Introduction</vt:lpstr>
      <vt:lpstr>Common Misconceptions</vt:lpstr>
      <vt:lpstr>Classification/Regression</vt:lpstr>
      <vt:lpstr>Clustering</vt:lpstr>
      <vt:lpstr>Reinforcement Learning</vt:lpstr>
      <vt:lpstr>Deep Learning</vt:lpstr>
      <vt:lpstr>We’ll Cover only the First two 🤯</vt:lpstr>
      <vt:lpstr>Single Layer Perceptron</vt:lpstr>
      <vt:lpstr>Single Layer Perceptron</vt:lpstr>
      <vt:lpstr>1. Map INPUT and Output variables</vt:lpstr>
      <vt:lpstr>2. Initialize Synapses as random values</vt:lpstr>
      <vt:lpstr>3. Forward Propagation</vt:lpstr>
      <vt:lpstr>4. Forward Propagation</vt:lpstr>
      <vt:lpstr>5. Forward Propagation</vt:lpstr>
      <vt:lpstr>6. Backpropagation</vt:lpstr>
      <vt:lpstr>Backpropagation</vt:lpstr>
      <vt:lpstr>Backpropagation</vt:lpstr>
      <vt:lpstr>Backpropagation</vt:lpstr>
      <vt:lpstr>MultiLayER Perceptron</vt:lpstr>
      <vt:lpstr>MultiLayer Perceptron</vt:lpstr>
      <vt:lpstr>Advantages</vt:lpstr>
      <vt:lpstr>Disadvantages</vt:lpstr>
      <vt:lpstr>Should you use it?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Neural Networks </dc:title>
  <dc:creator>Shane Kimble</dc:creator>
  <cp:lastModifiedBy>Shane Kimble</cp:lastModifiedBy>
  <cp:revision>2</cp:revision>
  <dcterms:created xsi:type="dcterms:W3CDTF">2019-03-13T15:12:00Z</dcterms:created>
  <dcterms:modified xsi:type="dcterms:W3CDTF">2019-03-13T16:56:52Z</dcterms:modified>
</cp:coreProperties>
</file>